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11"/>
  </p:notesMasterIdLst>
  <p:sldIdLst>
    <p:sldId id="266" r:id="rId2"/>
    <p:sldId id="256" r:id="rId3"/>
    <p:sldId id="257" r:id="rId4"/>
    <p:sldId id="258" r:id="rId5"/>
    <p:sldId id="259" r:id="rId6"/>
    <p:sldId id="263" r:id="rId7"/>
    <p:sldId id="262" r:id="rId8"/>
    <p:sldId id="261" r:id="rId9"/>
    <p:sldId id="260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avoos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9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EAFEB8-ED30-4633-BE1D-6939C0A77584}" type="datetimeFigureOut">
              <a:rPr lang="fa-IR" smtClean="0"/>
              <a:pPr/>
              <a:t>05/03/1440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F1E26F-6C4A-41D0-8E83-7A1D3A284E5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E26F-6C4A-41D0-8E83-7A1D3A284E51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8A2F-ECE8-4A34-B621-0F024D2EA6BC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lowchart: Document 7"/>
          <p:cNvSpPr/>
          <p:nvPr/>
        </p:nvSpPr>
        <p:spPr>
          <a:xfrm>
            <a:off x="0" y="0"/>
            <a:ext cx="9144000" cy="1700808"/>
          </a:xfrm>
          <a:prstGeom prst="flowChartDocument">
            <a:avLst/>
          </a:prstGeom>
          <a:solidFill>
            <a:srgbClr val="0000FF">
              <a:alpha val="83137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aseline="0" dirty="0" smtClean="0">
                <a:solidFill>
                  <a:schemeClr val="bg1"/>
                </a:solidFill>
                <a:cs typeface="B Titr" pitchFamily="2" charset="-78"/>
              </a:rPr>
              <a:t>اولين رويداد استارت آپ صنعتي ماموت</a:t>
            </a:r>
          </a:p>
          <a:p>
            <a:pPr algn="ctr"/>
            <a:r>
              <a:rPr lang="en-US" sz="1800" baseline="0" dirty="0" smtClean="0">
                <a:solidFill>
                  <a:schemeClr val="bg1"/>
                </a:solidFill>
                <a:cs typeface="B Titr" pitchFamily="2" charset="-78"/>
              </a:rPr>
              <a:t>First </a:t>
            </a:r>
            <a:r>
              <a:rPr lang="en-US" sz="1800" baseline="0" dirty="0" err="1" smtClean="0">
                <a:solidFill>
                  <a:schemeClr val="bg1"/>
                </a:solidFill>
                <a:cs typeface="B Titr" pitchFamily="2" charset="-78"/>
              </a:rPr>
              <a:t>Mammut</a:t>
            </a:r>
            <a:r>
              <a:rPr lang="en-US" sz="1800" baseline="0" dirty="0" smtClean="0">
                <a:solidFill>
                  <a:schemeClr val="bg1"/>
                </a:solidFill>
                <a:cs typeface="B Titr" pitchFamily="2" charset="-78"/>
              </a:rPr>
              <a:t> Industrial Start Up</a:t>
            </a:r>
            <a:r>
              <a:rPr lang="fa-IR" sz="1400" baseline="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endParaRPr lang="fa-IR" sz="1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" name="Picture 9" descr="مديريت كسب و كار.jpg"/>
          <p:cNvPicPr>
            <a:picLocks noChangeAspect="1"/>
          </p:cNvPicPr>
          <p:nvPr/>
        </p:nvPicPr>
        <p:blipFill>
          <a:blip r:embed="rId2" cstate="print"/>
          <a:srcRect l="68112" t="4886" r="9838" b="84539"/>
          <a:stretch>
            <a:fillRect/>
          </a:stretch>
        </p:blipFill>
        <p:spPr>
          <a:xfrm>
            <a:off x="6948264" y="0"/>
            <a:ext cx="2195736" cy="1412776"/>
          </a:xfrm>
          <a:prstGeom prst="rect">
            <a:avLst/>
          </a:prstGeom>
        </p:spPr>
      </p:pic>
      <p:sp>
        <p:nvSpPr>
          <p:cNvPr id="9" name="Flowchart: Document 8"/>
          <p:cNvSpPr/>
          <p:nvPr userDrawn="1"/>
        </p:nvSpPr>
        <p:spPr>
          <a:xfrm>
            <a:off x="0" y="0"/>
            <a:ext cx="9144000" cy="1700808"/>
          </a:xfrm>
          <a:prstGeom prst="flowChartDocument">
            <a:avLst/>
          </a:prstGeom>
          <a:solidFill>
            <a:srgbClr val="0000FF">
              <a:alpha val="94118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aseline="0" dirty="0" smtClean="0">
                <a:solidFill>
                  <a:schemeClr val="bg1"/>
                </a:solidFill>
                <a:cs typeface="B Titr" pitchFamily="2" charset="-78"/>
              </a:rPr>
              <a:t>اولين رويداد استارت آپ صنعتي ماموت</a:t>
            </a:r>
          </a:p>
          <a:p>
            <a:pPr algn="ctr"/>
            <a:r>
              <a:rPr lang="en-US" sz="1800" baseline="0" dirty="0" smtClean="0">
                <a:solidFill>
                  <a:schemeClr val="bg1"/>
                </a:solidFill>
                <a:cs typeface="B Titr" pitchFamily="2" charset="-78"/>
              </a:rPr>
              <a:t>First </a:t>
            </a:r>
            <a:r>
              <a:rPr lang="en-US" sz="1800" baseline="0" dirty="0" err="1" smtClean="0">
                <a:solidFill>
                  <a:schemeClr val="bg1"/>
                </a:solidFill>
                <a:cs typeface="B Titr" pitchFamily="2" charset="-78"/>
              </a:rPr>
              <a:t>Mammut</a:t>
            </a:r>
            <a:r>
              <a:rPr lang="en-US" sz="1800" baseline="0" dirty="0" smtClean="0">
                <a:solidFill>
                  <a:schemeClr val="bg1"/>
                </a:solidFill>
                <a:cs typeface="B Titr" pitchFamily="2" charset="-78"/>
              </a:rPr>
              <a:t> Industrial Start Up</a:t>
            </a:r>
            <a:r>
              <a:rPr lang="fa-IR" sz="1400" baseline="0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endParaRPr lang="fa-IR" sz="1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1" name="Picture 10" descr="مديريت كسب و كار.jpg"/>
          <p:cNvPicPr>
            <a:picLocks noChangeAspect="1"/>
          </p:cNvPicPr>
          <p:nvPr userDrawn="1"/>
        </p:nvPicPr>
        <p:blipFill>
          <a:blip r:embed="rId2" cstate="print"/>
          <a:srcRect l="68112" t="4886" r="9838" b="84539"/>
          <a:stretch>
            <a:fillRect/>
          </a:stretch>
        </p:blipFill>
        <p:spPr>
          <a:xfrm>
            <a:off x="6948264" y="0"/>
            <a:ext cx="2195736" cy="1412776"/>
          </a:xfrm>
          <a:prstGeom prst="rect">
            <a:avLst/>
          </a:prstGeom>
        </p:spPr>
      </p:pic>
      <p:sp>
        <p:nvSpPr>
          <p:cNvPr id="12" name="Diagonal Stripe 11"/>
          <p:cNvSpPr/>
          <p:nvPr userDrawn="1"/>
        </p:nvSpPr>
        <p:spPr>
          <a:xfrm rot="10800000">
            <a:off x="0" y="5805264"/>
            <a:ext cx="9144000" cy="1052736"/>
          </a:xfrm>
          <a:prstGeom prst="diagStripe">
            <a:avLst>
              <a:gd name="adj" fmla="val 0"/>
            </a:avLst>
          </a:prstGeom>
          <a:solidFill>
            <a:srgbClr val="0000FF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21506" name="Picture 2" descr="D:\تبليغات\graphic\آرم\2012-06-16_08.55.56_Jameunia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71400"/>
            <a:ext cx="827584" cy="20162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3AF6-D760-4D51-A8CF-07999D2240F9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BF1-D3D7-4F8D-9E58-EBB446088B8C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593-C7FA-4BD0-B7D4-F088289BD803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C321-05A4-461F-B0DC-B0F759EB8FA5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0B13-BDE1-4F0B-86F7-C77833E931B9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E5E5-61BA-41AA-9B00-DD0299EC0CF8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53FE-CDC4-4767-B990-8B4BB47CEA38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A64E-F53A-48EC-8958-B4C421361BBD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9C18-D9DC-44D3-8ABD-943BD8C17292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F5A5-72FF-4ACF-BB99-9AFA3CB6C1AE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0142-D016-4D96-949C-CB62AEC5F949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3106-8936-473C-A7E5-A2FADB49EBD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F593-C7FA-4BD0-B7D4-F088289BD803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1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899592" y="2780928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cs typeface="B Badr" pitchFamily="2" charset="-78"/>
              </a:rPr>
              <a:t>آنچه بین یک رهبر و یک پیرو تمایز ایجاد می‌کند، «خلاقیت و ابتکار» است</a:t>
            </a:r>
          </a:p>
          <a:p>
            <a:pPr algn="ctr"/>
            <a:r>
              <a:rPr lang="fa-IR" sz="2400" dirty="0" smtClean="0">
                <a:cs typeface="B Jadid" pitchFamily="2" charset="-78"/>
              </a:rPr>
              <a:t>استيو جابز</a:t>
            </a:r>
            <a:endParaRPr lang="fa-IR" sz="2400" dirty="0"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298575"/>
          </a:xfrm>
        </p:spPr>
        <p:txBody>
          <a:bodyPr>
            <a:normAutofit fontScale="90000"/>
          </a:bodyPr>
          <a:lstStyle/>
          <a:p>
            <a:r>
              <a:rPr lang="fa-IR" sz="2000" dirty="0" smtClean="0">
                <a:cs typeface="B Titr" pitchFamily="2" charset="-78"/>
              </a:rPr>
              <a:t>مشخصات كارگروه شركت كننده </a:t>
            </a:r>
            <a:br>
              <a:rPr lang="fa-IR" sz="2000" dirty="0" smtClean="0">
                <a:cs typeface="B Titr" pitchFamily="2" charset="-78"/>
              </a:rPr>
            </a:br>
            <a:r>
              <a:rPr lang="fa-IR" sz="2000" dirty="0" smtClean="0">
                <a:cs typeface="B Titr" pitchFamily="2" charset="-78"/>
              </a:rPr>
              <a:t>نفر اول ( مسئول گروه)</a:t>
            </a:r>
            <a:br>
              <a:rPr lang="fa-IR" sz="2000" dirty="0" smtClean="0">
                <a:cs typeface="B Titr" pitchFamily="2" charset="-78"/>
              </a:rPr>
            </a:br>
            <a:r>
              <a:rPr lang="fa-IR" sz="2000" dirty="0" smtClean="0">
                <a:cs typeface="B Titr" pitchFamily="2" charset="-78"/>
              </a:rPr>
              <a:t>نفر دوم</a:t>
            </a:r>
            <a:br>
              <a:rPr lang="fa-IR" sz="2000" dirty="0" smtClean="0">
                <a:cs typeface="B Titr" pitchFamily="2" charset="-78"/>
              </a:rPr>
            </a:br>
            <a:r>
              <a:rPr lang="fa-IR" sz="2000" dirty="0" smtClean="0">
                <a:cs typeface="B Titr" pitchFamily="2" charset="-78"/>
              </a:rPr>
              <a:t>نفرم سوم </a:t>
            </a:r>
            <a:endParaRPr lang="fa-IR" sz="20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6400800" cy="1536576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نام سازمان و يا موسسه آموزشي شركت كنندگان به ترتيب فوق</a:t>
            </a:r>
          </a:p>
          <a:p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آدرس ايميل شركت كنندگان </a:t>
            </a:r>
          </a:p>
          <a:p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تلفن هاي تماس </a:t>
            </a:r>
            <a:endParaRPr lang="fa-IR" sz="2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991597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معرفي نفرات (تيم)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8E0A-286F-412D-BB3B-8106B3371DC3}" type="datetime1">
              <a:rPr lang="en-US" smtClean="0"/>
              <a:pPr/>
              <a:t>1/9/2019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8064896" cy="1298575"/>
          </a:xfrm>
        </p:spPr>
        <p:txBody>
          <a:bodyPr>
            <a:normAutofit fontScale="90000"/>
          </a:bodyPr>
          <a:lstStyle/>
          <a:p>
            <a:pPr algn="r"/>
            <a:r>
              <a:rPr lang="fa-IR" sz="2000" dirty="0" smtClean="0">
                <a:cs typeface="B Titr" pitchFamily="2" charset="-78"/>
              </a:rPr>
              <a:t>نیاز، خواسته و یا مسئله‌ای که قصد برطرف کردن آن ‌را دارید و يا طرحي كه سرمايه گذاران حاضرند بر روي آن سرمايه گذاري كنند. (در صورت انتخاب نياز ها و خواسته هاي تخصصي گروه ماموت عنوان طرح را اعلام كنيد)</a:t>
            </a:r>
            <a:br>
              <a:rPr lang="fa-IR" sz="2000" dirty="0" smtClean="0">
                <a:cs typeface="B Titr" pitchFamily="2" charset="-78"/>
              </a:rPr>
            </a:br>
            <a:endParaRPr lang="fa-IR" sz="2000" dirty="0"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991597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مشکل/ فرصت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6F9F-B3CF-49E3-9AE5-6543B1D9B2FE}" type="datetime1">
              <a:rPr lang="en-US" smtClean="0"/>
              <a:pPr/>
              <a:t>1/9/2019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C8AA-C73A-412F-B80B-A7BEACFB40A7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2008" y="3068960"/>
            <a:ext cx="8204448" cy="1728192"/>
          </a:xfrm>
        </p:spPr>
        <p:txBody>
          <a:bodyPr>
            <a:normAutofit/>
          </a:bodyPr>
          <a:lstStyle/>
          <a:p>
            <a:r>
              <a:rPr lang="fa-IR" sz="2000" dirty="0" smtClean="0">
                <a:cs typeface="B Titr" pitchFamily="2" charset="-78"/>
              </a:rPr>
              <a:t>راه‌حل برطرف کردن نياز يا مسئله یا ارزش‌هایی که با محصول شما به مشتریان منتقل می‌شود توضیح دهید. در مورد اینکه شما چگونه می‌‌خواهید مسئله را حل کنید، صحبت کنید.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1991597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راه‌حل / ارزش پیشنهادی</a:t>
            </a:r>
            <a:endParaRPr lang="fa-IR" sz="40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99A0-96BE-412A-A04E-4183E72F96A8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352928" cy="1728192"/>
          </a:xfrm>
        </p:spPr>
        <p:txBody>
          <a:bodyPr>
            <a:normAutofit/>
          </a:bodyPr>
          <a:lstStyle/>
          <a:p>
            <a:r>
              <a:rPr lang="fa-IR" sz="2000" dirty="0" smtClean="0">
                <a:cs typeface="B Titr" pitchFamily="2" charset="-78"/>
              </a:rPr>
              <a:t>تکنولوژی مورد استفاده در تولیدات و خدماتتان چیست؟ در مورد جزئیات اجرای طرح خود صحبت کنید. در این اسلاید بیشتر از تصاویر، نمودارها و اشکال استفاده کنید. (در صورت نياز مي توانيد </a:t>
            </a:r>
            <a:r>
              <a:rPr lang="fa-IR" sz="2000" u="sng" dirty="0" smtClean="0">
                <a:solidFill>
                  <a:srgbClr val="FF0000"/>
                </a:solidFill>
                <a:cs typeface="B Titr" pitchFamily="2" charset="-78"/>
              </a:rPr>
              <a:t>1</a:t>
            </a:r>
            <a:r>
              <a:rPr lang="fa-IR" sz="2000" dirty="0" smtClean="0">
                <a:cs typeface="B Titr" pitchFamily="2" charset="-78"/>
              </a:rPr>
              <a:t> اسلايد ديگر نيز اضافه كنيد)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991597"/>
            <a:ext cx="82089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dirty="0" smtClean="0">
                <a:cs typeface="B Titr" pitchFamily="2" charset="-78"/>
              </a:rPr>
              <a:t>تکنولوژی يا راه حل علمي مورد استفاده </a:t>
            </a:r>
            <a:endParaRPr lang="fa-IR" sz="36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DC90-D357-429D-A993-2BEDA8A1614C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08520" y="3573016"/>
            <a:ext cx="9073008" cy="2088232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1600" dirty="0" smtClean="0">
                <a:cs typeface="B Titr" pitchFamily="2" charset="-78"/>
              </a:rPr>
              <a:t/>
            </a:r>
            <a:br>
              <a:rPr lang="fa-IR" sz="1600" dirty="0" smtClean="0">
                <a:cs typeface="B Titr" pitchFamily="2" charset="-78"/>
              </a:rPr>
            </a:br>
            <a:r>
              <a:rPr lang="fa-IR" sz="1600" dirty="0" smtClean="0">
                <a:cs typeface="B Titr" pitchFamily="2" charset="-78"/>
              </a:rPr>
              <a:t>                                                                         ”کسب‌وکار شما چگونه درآمدزایی می‌کند“</a:t>
            </a:r>
            <a:br>
              <a:rPr lang="fa-IR" sz="1600" dirty="0" smtClean="0">
                <a:cs typeface="B Titr" pitchFamily="2" charset="-78"/>
              </a:rPr>
            </a:br>
            <a:r>
              <a:rPr lang="fa-IR" sz="1500" dirty="0" smtClean="0">
                <a:solidFill>
                  <a:srgbClr val="FF0000"/>
                </a:solidFill>
                <a:cs typeface="B Titr" pitchFamily="2" charset="-78"/>
              </a:rPr>
              <a:t>موارد زير را تكميل فرمائيد: (در صورتيكه طرح شما صرفاً براي رفع مشكلات فني و مهندسي گروه ماموت مي باشد و الگوي كسب درآمد  ندارد يا بصورت يك </a:t>
            </a: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1500" dirty="0" smtClean="0">
                <a:solidFill>
                  <a:srgbClr val="FF0000"/>
                </a:solidFill>
                <a:cs typeface="B Titr" pitchFamily="2" charset="-78"/>
              </a:rPr>
              <a:t>پروژه علمي دانشگاهي ارائه مي گردد فقط موارد 4 تا 6 را تكميل نماييد)</a:t>
            </a:r>
            <a:r>
              <a:rPr lang="fa-IR" sz="1600" dirty="0" smtClean="0">
                <a:cs typeface="B Titr" pitchFamily="2" charset="-78"/>
              </a:rPr>
              <a:t> </a:t>
            </a:r>
            <a:r>
              <a:rPr lang="fa-IR" sz="1500" dirty="0" smtClean="0">
                <a:cs typeface="B Titr" pitchFamily="2" charset="-78"/>
              </a:rPr>
              <a:t>(در صورت نياز مي توانيد </a:t>
            </a:r>
            <a:r>
              <a:rPr lang="fa-IR" sz="1500" u="sng" dirty="0" smtClean="0">
                <a:solidFill>
                  <a:srgbClr val="FF0000"/>
                </a:solidFill>
                <a:cs typeface="B Titr" pitchFamily="2" charset="-78"/>
              </a:rPr>
              <a:t>2</a:t>
            </a:r>
            <a:r>
              <a:rPr lang="fa-IR" sz="1500" dirty="0" smtClean="0">
                <a:cs typeface="B Titr" pitchFamily="2" charset="-78"/>
              </a:rPr>
              <a:t> اسلايد ديگر نيز اضافه كنيد) </a:t>
            </a:r>
            <a:br>
              <a:rPr lang="fa-IR" sz="1500" dirty="0" smtClean="0">
                <a:cs typeface="B Titr" pitchFamily="2" charset="-78"/>
              </a:rPr>
            </a:br>
            <a:r>
              <a:rPr lang="fa-IR" sz="1500" dirty="0" smtClean="0">
                <a:cs typeface="B Titr" pitchFamily="2" charset="-78"/>
              </a:rPr>
              <a:t>1- مشتريان شما و نحوه ارتباط با آنها چگونه است؟</a:t>
            </a:r>
            <a:br>
              <a:rPr lang="fa-IR" sz="1500" dirty="0" smtClean="0">
                <a:cs typeface="B Titr" pitchFamily="2" charset="-78"/>
              </a:rPr>
            </a:br>
            <a:r>
              <a:rPr lang="fa-IR" sz="1500" dirty="0" smtClean="0">
                <a:cs typeface="B Titr" pitchFamily="2" charset="-78"/>
              </a:rPr>
              <a:t> 2- آيا براي توليد و فروش نياز به شريك و سرمايه گذاري داريد؟(شركاي مالي، حقوقي، علمي و.....) </a:t>
            </a:r>
            <a:br>
              <a:rPr lang="fa-IR" sz="1500" dirty="0" smtClean="0">
                <a:cs typeface="B Titr" pitchFamily="2" charset="-78"/>
              </a:rPr>
            </a:br>
            <a:r>
              <a:rPr lang="fa-IR" sz="1500" dirty="0" smtClean="0">
                <a:cs typeface="B Titr" pitchFamily="2" charset="-78"/>
              </a:rPr>
              <a:t>3- درخصوص نحوه درآمد زايي و ميزان درآمد در كوتاه مدت، ميان مدت و بلند مدت، محدوده درآمد را اعلام نمائيد.</a:t>
            </a:r>
            <a:br>
              <a:rPr lang="fa-IR" sz="1500" dirty="0" smtClean="0">
                <a:cs typeface="B Titr" pitchFamily="2" charset="-78"/>
              </a:rPr>
            </a:br>
            <a:r>
              <a:rPr lang="fa-IR" sz="1500" dirty="0" smtClean="0">
                <a:cs typeface="B Titr" pitchFamily="2" charset="-78"/>
              </a:rPr>
              <a:t>4- منابع اصلي و تجهيزات مورد نياز شما براي توليد محصول يا ارائه خدمات چيست؟ در حالت كلي امكانات مورد نياز را اعلام كنيد.</a:t>
            </a:r>
            <a:br>
              <a:rPr lang="fa-IR" sz="1500" dirty="0" smtClean="0">
                <a:cs typeface="B Titr" pitchFamily="2" charset="-78"/>
              </a:rPr>
            </a:br>
            <a:r>
              <a:rPr lang="fa-IR" sz="1500" dirty="0" smtClean="0">
                <a:cs typeface="B Titr" pitchFamily="2" charset="-78"/>
              </a:rPr>
              <a:t>5-چه هزينه هايي براي طرح خود از شروع تا ايجاد محصول يا خدمات متصور هستيد؟(هزينه هاي توليد يا خدمات از ابتدا تا اتمام كار)</a:t>
            </a:r>
            <a:br>
              <a:rPr lang="fa-IR" sz="1500" dirty="0" smtClean="0">
                <a:cs typeface="B Titr" pitchFamily="2" charset="-78"/>
              </a:rPr>
            </a:br>
            <a:r>
              <a:rPr lang="fa-IR" sz="1500" dirty="0" smtClean="0">
                <a:cs typeface="B Titr" pitchFamily="2" charset="-78"/>
              </a:rPr>
              <a:t>6- مدت زمان مورد نياز خود براي توليد نهايي محصول يا خدمات چقدر است؟</a:t>
            </a:r>
            <a:br>
              <a:rPr lang="fa-IR" sz="1500" dirty="0" smtClean="0">
                <a:cs typeface="B Titr" pitchFamily="2" charset="-78"/>
              </a:rPr>
            </a:br>
            <a:r>
              <a:rPr lang="fa-IR" sz="2000" dirty="0" smtClean="0">
                <a:cs typeface="B Titr" pitchFamily="2" charset="-78"/>
              </a:rPr>
              <a:t/>
            </a:r>
            <a:br>
              <a:rPr lang="fa-IR" sz="2000" dirty="0" smtClean="0">
                <a:cs typeface="B Titr" pitchFamily="2" charset="-78"/>
              </a:rPr>
            </a:br>
            <a:r>
              <a:rPr lang="fa-IR" sz="2000" dirty="0" smtClean="0">
                <a:cs typeface="B Titr" pitchFamily="2" charset="-78"/>
              </a:rPr>
              <a:t/>
            </a:r>
            <a:br>
              <a:rPr lang="fa-IR" sz="2000" dirty="0" smtClean="0">
                <a:cs typeface="B Titr" pitchFamily="2" charset="-78"/>
              </a:rPr>
            </a:br>
            <a:endParaRPr lang="fa-IR" sz="2000" dirty="0" smtClean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700808"/>
            <a:ext cx="36358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مدل کسب‌وکار</a:t>
            </a:r>
            <a:endParaRPr lang="fa-IR" sz="40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F29-8FA7-4DC0-988F-29A5F2093F42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640960" cy="2592288"/>
          </a:xfrm>
        </p:spPr>
        <p:txBody>
          <a:bodyPr>
            <a:normAutofit/>
          </a:bodyPr>
          <a:lstStyle/>
          <a:p>
            <a:pPr algn="r"/>
            <a:r>
              <a:rPr lang="fa-IR" sz="1400" dirty="0" smtClean="0">
                <a:solidFill>
                  <a:srgbClr val="FF0000"/>
                </a:solidFill>
                <a:cs typeface="B Titr" pitchFamily="2" charset="-78"/>
              </a:rPr>
              <a:t>(در صورتيكه طرح شما صرفاً براي رفع مشكلات فني و مهندسي گروه ماموت مي باشد و الگوي كسب درآمد ندارد يا بصورت يك پروژه علمي دانشگاهي ارائه مي گردد اين اسلايد را تكميل نفرمائيد) </a:t>
            </a:r>
            <a:br>
              <a:rPr lang="fa-IR" sz="14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cs typeface="B Titr" pitchFamily="2" charset="-78"/>
              </a:rPr>
              <a:t/>
            </a:r>
            <a:br>
              <a:rPr lang="fa-IR" sz="2000" dirty="0" smtClean="0">
                <a:cs typeface="B Titr" pitchFamily="2" charset="-78"/>
              </a:rPr>
            </a:br>
            <a:r>
              <a:rPr lang="fa-IR" sz="1800" dirty="0" smtClean="0">
                <a:cs typeface="B Titr" pitchFamily="2" charset="-78"/>
              </a:rPr>
              <a:t>چگونگی وارد شدن به بازار هدف و دسترسی به مشتریانتان را بیان کنید. به این معنا که شما چگونه مشتری را جذب می‌کنید و برای محصول یا خدمت موردنظرتان، چگونه بازاریابی و فروش را انجام می‌دهید.</a:t>
            </a:r>
            <a:endParaRPr lang="fa-IR" sz="2000" dirty="0" smtClean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991597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برنامه بازاریابی و فروش</a:t>
            </a:r>
            <a:endParaRPr lang="fa-IR" sz="40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F45B-B1C3-4C87-9A33-000590A1AABB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352928" cy="1728192"/>
          </a:xfrm>
        </p:spPr>
        <p:txBody>
          <a:bodyPr>
            <a:normAutofit/>
          </a:bodyPr>
          <a:lstStyle/>
          <a:p>
            <a:r>
              <a:rPr lang="fa-IR" sz="1800" dirty="0" smtClean="0">
                <a:cs typeface="B Titr" pitchFamily="2" charset="-78"/>
              </a:rPr>
              <a:t>یک نمای کلی و جامع از رقابت موجود در بازار را بیان کنید و بگوئید در میان رقبای موجود مزیت طرح شما چیست و چه توانایی‌هایی برای رقابت با آن‌‌ها دارید.</a:t>
            </a:r>
            <a:br>
              <a:rPr lang="fa-IR" sz="1800" dirty="0" smtClean="0">
                <a:cs typeface="B Titr" pitchFamily="2" charset="-78"/>
              </a:rPr>
            </a:br>
            <a:r>
              <a:rPr lang="fa-IR" sz="1800" dirty="0" smtClean="0">
                <a:solidFill>
                  <a:srgbClr val="FF0000"/>
                </a:solidFill>
                <a:cs typeface="B Titr" pitchFamily="2" charset="-78"/>
              </a:rPr>
              <a:t> (در صورتيكه طرح شما صرفاً براي رفع مشكلات فني و مهندسي گروه ماموت مي باشد و الگوي كسب درآمد ندارد و يا بصورت يك پروژه علمي دانشگاهي ارائه مي گردد در اين اسلايد در خصوص مزيت روش استفاده شده در تحليل براي رفع نياز(خواسته) و اعتبار نتيجه بدست آمده صحبت كنيد ) </a:t>
            </a:r>
            <a:endParaRPr lang="fa-IR" sz="1800" dirty="0" smtClean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991597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تحلیل رقابت(مزيت)</a:t>
            </a:r>
            <a:endParaRPr lang="fa-IR" sz="40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106-8936-473C-A7E5-A2FADB49EBD0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2235-86A5-406B-97CF-A62616210581}" type="datetime1">
              <a:rPr lang="en-US" smtClean="0"/>
              <a:pPr/>
              <a:t>1/9/2019</a:t>
            </a:fld>
            <a:endParaRPr lang="fa-IR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512168"/>
          </a:xfrm>
        </p:spPr>
        <p:txBody>
          <a:bodyPr>
            <a:normAutofit/>
          </a:bodyPr>
          <a:lstStyle/>
          <a:p>
            <a:r>
              <a:rPr lang="fa-IR" sz="1800" dirty="0" smtClean="0">
                <a:cs typeface="B Titr" pitchFamily="2" charset="-78"/>
              </a:rPr>
              <a:t>در این اسلاید در مورد افراد کلیدی تیمتان، اعضای هیئت مدیره و مشاوران کسب‌وکارتان صحبت کنید و در صورت داشتن سرمایه‌گذار از او نام ببرید.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1991597"/>
            <a:ext cx="5328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تیم مدیریتی</a:t>
            </a:r>
            <a:endParaRPr lang="fa-IR" sz="40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307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Theme1</vt:lpstr>
      <vt:lpstr>Slide 1</vt:lpstr>
      <vt:lpstr>مشخصات كارگروه شركت كننده  نفر اول ( مسئول گروه) نفر دوم نفرم سوم </vt:lpstr>
      <vt:lpstr>نیاز، خواسته و یا مسئله‌ای که قصد برطرف کردن آن ‌را دارید و يا طرحي كه سرمايه گذاران حاضرند بر روي آن سرمايه گذاري كنند. (در صورت انتخاب نياز ها و خواسته هاي تخصصي گروه ماموت عنوان طرح را اعلام كنيد) </vt:lpstr>
      <vt:lpstr>راه‌حل برطرف کردن نياز يا مسئله یا ارزش‌هایی که با محصول شما به مشتریان منتقل می‌شود توضیح دهید. در مورد اینکه شما چگونه می‌‌خواهید مسئله را حل کنید، صحبت کنید.</vt:lpstr>
      <vt:lpstr>تکنولوژی مورد استفاده در تولیدات و خدماتتان چیست؟ در مورد جزئیات اجرای طرح خود صحبت کنید. در این اسلاید بیشتر از تصاویر، نمودارها و اشکال استفاده کنید. (در صورت نياز مي توانيد 1 اسلايد ديگر نيز اضافه كنيد)</vt:lpstr>
      <vt:lpstr>                                                                           ”کسب‌وکار شما چگونه درآمدزایی می‌کند“ موارد زير را تكميل فرمائيد: (در صورتيكه طرح شما صرفاً براي رفع مشكلات فني و مهندسي گروه ماموت مي باشد و الگوي كسب درآمد  ندارد يا بصورت يك  پروژه علمي دانشگاهي ارائه مي گردد فقط موارد 4 تا 6 را تكميل نماييد) (در صورت نياز مي توانيد 2 اسلايد ديگر نيز اضافه كنيد)  1- مشتريان شما و نحوه ارتباط با آنها چگونه است؟  2- آيا براي توليد و فروش نياز به شريك و سرمايه گذاري داريد؟(شركاي مالي، حقوقي، علمي و.....)  3- درخصوص نحوه درآمد زايي و ميزان درآمد در كوتاه مدت، ميان مدت و بلند مدت، محدوده درآمد را اعلام نمائيد. 4- منابع اصلي و تجهيزات مورد نياز شما براي توليد محصول يا ارائه خدمات چيست؟ در حالت كلي امكانات مورد نياز را اعلام كنيد. 5-چه هزينه هايي براي طرح خود از شروع تا ايجاد محصول يا خدمات متصور هستيد؟(هزينه هاي توليد يا خدمات از ابتدا تا اتمام كار) 6- مدت زمان مورد نياز خود براي توليد نهايي محصول يا خدمات چقدر است؟   </vt:lpstr>
      <vt:lpstr>(در صورتيكه طرح شما صرفاً براي رفع مشكلات فني و مهندسي گروه ماموت مي باشد و الگوي كسب درآمد ندارد يا بصورت يك پروژه علمي دانشگاهي ارائه مي گردد اين اسلايد را تكميل نفرمائيد)   چگونگی وارد شدن به بازار هدف و دسترسی به مشتریانتان را بیان کنید. به این معنا که شما چگونه مشتری را جذب می‌کنید و برای محصول یا خدمت موردنظرتان، چگونه بازاریابی و فروش را انجام می‌دهید.</vt:lpstr>
      <vt:lpstr>یک نمای کلی و جامع از رقابت موجود در بازار را بیان کنید و بگوئید در میان رقبای موجود مزیت طرح شما چیست و چه توانایی‌هایی برای رقابت با آن‌‌ها دارید.  (در صورتيكه طرح شما صرفاً براي رفع مشكلات فني و مهندسي گروه ماموت مي باشد و الگوي كسب درآمد ندارد و يا بصورت يك پروژه علمي دانشگاهي ارائه مي گردد در اين اسلايد در خصوص مزيت روش استفاده شده در تحليل براي رفع نياز(خواسته) و اعتبار نتيجه بدست آمده صحبت كنيد ) </vt:lpstr>
      <vt:lpstr>در این اسلاید در مورد افراد کلیدی تیمتان، اعضای هیئت مدیره و مشاوران کسب‌وکارتان صحبت کنید و در صورت داشتن سرمایه‌گذار از او نام ببرید.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F.Chapardar</dc:creator>
  <cp:lastModifiedBy>F.Chapardar</cp:lastModifiedBy>
  <cp:revision>38</cp:revision>
  <dcterms:created xsi:type="dcterms:W3CDTF">2019-01-01T10:37:35Z</dcterms:created>
  <dcterms:modified xsi:type="dcterms:W3CDTF">2019-01-09T05:25:32Z</dcterms:modified>
</cp:coreProperties>
</file>